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925" r:id="rId1"/>
  </p:sldMasterIdLst>
  <p:notesMasterIdLst>
    <p:notesMasterId r:id="rId22"/>
  </p:notesMasterIdLst>
  <p:handoutMasterIdLst>
    <p:handoutMasterId r:id="rId23"/>
  </p:handoutMasterIdLst>
  <p:sldIdLst>
    <p:sldId id="261" r:id="rId2"/>
    <p:sldId id="257" r:id="rId3"/>
    <p:sldId id="272" r:id="rId4"/>
    <p:sldId id="265"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71" r:id="rId20"/>
    <p:sldId id="266"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p15:clr>
            <a:srgbClr val="A4A3A4"/>
          </p15:clr>
        </p15:guide>
        <p15:guide id="2" pos="2880">
          <p15:clr>
            <a:srgbClr val="A4A3A4"/>
          </p15:clr>
        </p15:guide>
        <p15:guide id="3" orient="horz" pos="1619">
          <p15:clr>
            <a:srgbClr val="A4A3A4"/>
          </p15:clr>
        </p15:guide>
      </p15:sldGuideLst>
    </p:ext>
    <p:ext uri="{2D200454-40CA-4A62-9FC3-DE9A4176ACB9}">
      <p15:notesGuideLst xmlns:p15="http://schemas.microsoft.com/office/powerpoint/2012/main">
        <p15:guide id="1" orient="horz" pos="2881">
          <p15:clr>
            <a:srgbClr val="A4A3A4"/>
          </p15:clr>
        </p15:guide>
        <p15:guide id="2" pos="2160">
          <p15:clr>
            <a:srgbClr val="A4A3A4"/>
          </p15:clr>
        </p15:guide>
        <p15:guide id="3" orient="horz" pos="28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97"/>
    <a:srgbClr val="71256A"/>
    <a:srgbClr val="1F344C"/>
    <a:srgbClr val="DB812E"/>
    <a:srgbClr val="C6234C"/>
    <a:srgbClr val="00A581"/>
    <a:srgbClr val="BD3B55"/>
    <a:srgbClr val="294665"/>
    <a:srgbClr val="19BBB7"/>
    <a:srgbClr val="0864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5AB724-FACE-D94A-9762-5A74F697B360}" v="5" dt="2019-09-09T14:24:42.096"/>
    <p1510:client id="{EAAC5C40-D814-AD40-BDF9-AF2B920E76F8}" v="15" dt="2019-09-09T14:44:12.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78" autoAdjust="0"/>
    <p:restoredTop sz="86393" autoAdjust="0"/>
  </p:normalViewPr>
  <p:slideViewPr>
    <p:cSldViewPr snapToGrid="0" snapToObjects="1" showGuides="1">
      <p:cViewPr varScale="1">
        <p:scale>
          <a:sx n="75" d="100"/>
          <a:sy n="75" d="100"/>
        </p:scale>
        <p:origin x="78" y="1008"/>
      </p:cViewPr>
      <p:guideLst>
        <p:guide orient="horz" pos="1616"/>
        <p:guide pos="2880"/>
        <p:guide orient="horz" pos="161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p:scale>
          <a:sx n="160" d="100"/>
          <a:sy n="160" d="100"/>
        </p:scale>
        <p:origin x="2952" y="-816"/>
      </p:cViewPr>
      <p:guideLst>
        <p:guide orient="horz" pos="2881"/>
        <p:guide pos="2160"/>
        <p:guide orient="horz" pos="287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4245997" y="8690163"/>
            <a:ext cx="2464904" cy="33855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dirty="0">
                <a:solidFill>
                  <a:srgbClr val="1F344C"/>
                </a:solidFill>
                <a:latin typeface="+mj-lt"/>
              </a:rPr>
              <a:t>SAS</a:t>
            </a:r>
            <a:r>
              <a:rPr lang="en-US" sz="1400" kern="1200" baseline="30000" dirty="0">
                <a:solidFill>
                  <a:srgbClr val="1F344C"/>
                </a:solidFill>
                <a:effectLst/>
                <a:latin typeface="+mj-lt"/>
                <a:ea typeface="+mn-ea"/>
                <a:cs typeface="+mn-cs"/>
              </a:rPr>
              <a:t>®</a:t>
            </a:r>
            <a:r>
              <a:rPr lang="en-US" sz="1600" dirty="0">
                <a:solidFill>
                  <a:srgbClr val="1F344C"/>
                </a:solidFill>
                <a:latin typeface="+mj-lt"/>
              </a:rPr>
              <a:t> </a:t>
            </a:r>
            <a:r>
              <a:rPr lang="en-US" sz="1600" b="1" dirty="0">
                <a:solidFill>
                  <a:srgbClr val="1F344C"/>
                </a:solidFill>
                <a:latin typeface="+mj-lt"/>
              </a:rPr>
              <a:t>GLOBAL FORUM </a:t>
            </a:r>
            <a:r>
              <a:rPr lang="en-US" sz="1600" dirty="0">
                <a:solidFill>
                  <a:srgbClr val="1F344C"/>
                </a:solidFill>
                <a:latin typeface="+mj-lt"/>
              </a:rPr>
              <a:t>2020</a:t>
            </a:r>
          </a:p>
        </p:txBody>
      </p:sp>
      <p:sp>
        <p:nvSpPr>
          <p:cNvPr id="5" name="Rectangle 4"/>
          <p:cNvSpPr/>
          <p:nvPr/>
        </p:nvSpPr>
        <p:spPr>
          <a:xfrm>
            <a:off x="305930" y="8728635"/>
            <a:ext cx="659155" cy="261610"/>
          </a:xfrm>
          <a:prstGeom prst="rect">
            <a:avLst/>
          </a:prstGeom>
        </p:spPr>
        <p:txBody>
          <a:bodyPr wrap="none">
            <a:spAutoFit/>
          </a:bodyPr>
          <a:lstStyle/>
          <a:p>
            <a:pPr algn="l" defTabSz="182880"/>
            <a:r>
              <a:rPr lang="en-US" sz="1100" dirty="0">
                <a:solidFill>
                  <a:schemeClr val="tx2"/>
                </a:solidFill>
              </a:rPr>
              <a:t>Page </a:t>
            </a:r>
            <a:fld id="{114C7B2E-8ACE-7A49-BC19-183EB2D79019}" type="slidenum">
              <a:rPr lang="en-US" sz="1100" smtClean="0">
                <a:solidFill>
                  <a:schemeClr val="tx2"/>
                </a:solidFill>
              </a:rPr>
              <a:pPr algn="l" defTabSz="182880"/>
              <a:t>‹#›</a:t>
            </a:fld>
            <a:endParaRPr lang="en-US" sz="1100" dirty="0">
              <a:solidFill>
                <a:schemeClr val="tx2"/>
              </a:solidFill>
            </a:endParaRPr>
          </a:p>
        </p:txBody>
      </p:sp>
    </p:spTree>
    <p:extLst>
      <p:ext uri="{BB962C8B-B14F-4D97-AF65-F5344CB8AC3E}">
        <p14:creationId xmlns:p14="http://schemas.microsoft.com/office/powerpoint/2010/main" val="28230595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1"/>
          <p:cNvSpPr>
            <a:spLocks noGrp="1" noRot="1" noChangeAspect="1"/>
          </p:cNvSpPr>
          <p:nvPr>
            <p:ph type="sldImg" idx="2"/>
          </p:nvPr>
        </p:nvSpPr>
        <p:spPr>
          <a:xfrm>
            <a:off x="641097" y="1161288"/>
            <a:ext cx="5575807" cy="3136392"/>
          </a:xfrm>
          <a:prstGeom prst="rect">
            <a:avLst/>
          </a:prstGeom>
          <a:noFill/>
          <a:ln w="12700">
            <a:solidFill>
              <a:schemeClr val="bg1">
                <a:lumMod val="85000"/>
              </a:schemeClr>
            </a:solidFill>
          </a:ln>
        </p:spPr>
        <p:txBody>
          <a:bodyPr vert="horz" lIns="91440" tIns="45720" rIns="91440" bIns="45720" rtlCol="0" anchor="ctr"/>
          <a:lstStyle/>
          <a:p>
            <a:endParaRPr lang="en-US" dirty="0"/>
          </a:p>
        </p:txBody>
      </p:sp>
      <p:sp>
        <p:nvSpPr>
          <p:cNvPr id="5" name="Notes Placeholder 2"/>
          <p:cNvSpPr>
            <a:spLocks noGrp="1"/>
          </p:cNvSpPr>
          <p:nvPr>
            <p:ph type="body" sz="quarter" idx="3"/>
          </p:nvPr>
        </p:nvSpPr>
        <p:spPr>
          <a:xfrm>
            <a:off x="635508" y="4471416"/>
            <a:ext cx="5586984" cy="4105656"/>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8" name="TextBox 7"/>
          <p:cNvSpPr txBox="1"/>
          <p:nvPr/>
        </p:nvSpPr>
        <p:spPr>
          <a:xfrm>
            <a:off x="4245997" y="8690163"/>
            <a:ext cx="2464904" cy="33855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dirty="0">
                <a:solidFill>
                  <a:srgbClr val="1F344C"/>
                </a:solidFill>
                <a:latin typeface="+mj-lt"/>
              </a:rPr>
              <a:t>SAS</a:t>
            </a:r>
            <a:r>
              <a:rPr lang="en-US" sz="1400" kern="1200" baseline="30000" dirty="0">
                <a:solidFill>
                  <a:srgbClr val="1F344C"/>
                </a:solidFill>
                <a:effectLst/>
                <a:latin typeface="+mj-lt"/>
                <a:ea typeface="+mn-ea"/>
                <a:cs typeface="+mn-cs"/>
              </a:rPr>
              <a:t>®</a:t>
            </a:r>
            <a:r>
              <a:rPr lang="en-US" sz="1600" dirty="0">
                <a:solidFill>
                  <a:srgbClr val="1F344C"/>
                </a:solidFill>
                <a:latin typeface="+mj-lt"/>
              </a:rPr>
              <a:t> </a:t>
            </a:r>
            <a:r>
              <a:rPr lang="en-US" sz="1600" b="1" dirty="0">
                <a:solidFill>
                  <a:srgbClr val="1F344C"/>
                </a:solidFill>
                <a:latin typeface="+mj-lt"/>
              </a:rPr>
              <a:t>GLOBAL FORUM </a:t>
            </a:r>
            <a:r>
              <a:rPr lang="en-US" sz="1600" dirty="0">
                <a:solidFill>
                  <a:srgbClr val="1F344C"/>
                </a:solidFill>
                <a:latin typeface="+mj-lt"/>
              </a:rPr>
              <a:t>2020</a:t>
            </a:r>
          </a:p>
        </p:txBody>
      </p:sp>
      <p:sp>
        <p:nvSpPr>
          <p:cNvPr id="3" name="Rectangle 2"/>
          <p:cNvSpPr/>
          <p:nvPr/>
        </p:nvSpPr>
        <p:spPr>
          <a:xfrm>
            <a:off x="305930" y="8728635"/>
            <a:ext cx="659155" cy="261610"/>
          </a:xfrm>
          <a:prstGeom prst="rect">
            <a:avLst/>
          </a:prstGeom>
        </p:spPr>
        <p:txBody>
          <a:bodyPr wrap="none">
            <a:spAutoFit/>
          </a:bodyPr>
          <a:lstStyle/>
          <a:p>
            <a:pPr algn="l" defTabSz="182880"/>
            <a:r>
              <a:rPr lang="en-US" sz="1100" dirty="0">
                <a:solidFill>
                  <a:schemeClr val="tx2"/>
                </a:solidFill>
              </a:rPr>
              <a:t>Page </a:t>
            </a:r>
            <a:fld id="{114C7B2E-8ACE-7A49-BC19-183EB2D79019}" type="slidenum">
              <a:rPr lang="en-US" sz="1100" smtClean="0">
                <a:solidFill>
                  <a:schemeClr val="tx2"/>
                </a:solidFill>
              </a:rPr>
              <a:pPr algn="l" defTabSz="182880"/>
              <a:t>‹#›</a:t>
            </a:fld>
            <a:endParaRPr lang="en-US" sz="1100" dirty="0">
              <a:solidFill>
                <a:schemeClr val="tx2"/>
              </a:solidFill>
            </a:endParaRPr>
          </a:p>
        </p:txBody>
      </p:sp>
    </p:spTree>
    <p:extLst>
      <p:ext uri="{BB962C8B-B14F-4D97-AF65-F5344CB8AC3E}">
        <p14:creationId xmlns:p14="http://schemas.microsoft.com/office/powerpoint/2010/main" val="323604440"/>
      </p:ext>
    </p:extLst>
  </p:cSld>
  <p:clrMap bg1="lt1" tx1="dk1" bg2="lt2" tx2="dk2" accent1="accent1" accent2="accent2" accent3="accent3" accent4="accent4" accent5="accent5" accent6="accent6" hlink="hlink" folHlink="folHlink"/>
  <p:hf hdr="0" ftr="0" dt="0"/>
  <p:notesStyle>
    <a:lvl1pPr marL="171450" indent="-182880" algn="l" defTabSz="365760" rtl="0" eaLnBrk="1" latinLnBrk="0" hangingPunct="1">
      <a:lnSpc>
        <a:spcPct val="85000"/>
      </a:lnSpc>
      <a:spcBef>
        <a:spcPts val="800"/>
      </a:spcBef>
      <a:buClr>
        <a:schemeClr val="tx1"/>
      </a:buClr>
      <a:buSzPct val="80000"/>
      <a:buFont typeface="Arial" charset="0"/>
      <a:buChar char="•"/>
      <a:defRPr sz="1200" kern="1200" baseline="0">
        <a:solidFill>
          <a:schemeClr val="tx1"/>
        </a:solidFill>
        <a:effectLst/>
        <a:latin typeface="+mn-lt"/>
        <a:ea typeface="+mn-ea"/>
        <a:cs typeface="Arial" pitchFamily="34" charset="0"/>
      </a:defRPr>
    </a:lvl1pPr>
    <a:lvl2pPr marL="342900" indent="-182880" algn="l" defTabSz="365760" rtl="0" eaLnBrk="1" latinLnBrk="0" hangingPunct="1">
      <a:lnSpc>
        <a:spcPct val="85000"/>
      </a:lnSpc>
      <a:spcBef>
        <a:spcPts val="800"/>
      </a:spcBef>
      <a:buClr>
        <a:schemeClr val="tx1">
          <a:lumMod val="65000"/>
          <a:lumOff val="35000"/>
        </a:schemeClr>
      </a:buClr>
      <a:buSzPct val="80000"/>
      <a:buFont typeface="Arial" charset="0"/>
      <a:buChar char="•"/>
      <a:tabLst/>
      <a:defRPr sz="1200" kern="1200" baseline="0">
        <a:solidFill>
          <a:schemeClr val="tx1"/>
        </a:solidFill>
        <a:latin typeface="+mn-lt"/>
        <a:ea typeface="+mn-ea"/>
        <a:cs typeface="Arial" pitchFamily="34" charset="0"/>
      </a:defRPr>
    </a:lvl2pPr>
    <a:lvl3pPr marL="515938" indent="-182880" algn="l" defTabSz="365760" rtl="0" eaLnBrk="1" latinLnBrk="0" hangingPunct="1">
      <a:lnSpc>
        <a:spcPct val="85000"/>
      </a:lnSpc>
      <a:spcBef>
        <a:spcPts val="800"/>
      </a:spcBef>
      <a:buClr>
        <a:schemeClr val="tx1">
          <a:lumMod val="65000"/>
          <a:lumOff val="35000"/>
        </a:schemeClr>
      </a:buClr>
      <a:buSzPct val="100000"/>
      <a:buFont typeface="Calibri" panose="020F0502020204030204" pitchFamily="34" charset="0"/>
      <a:buChar char="-"/>
      <a:tabLst/>
      <a:defRPr sz="1200" kern="1200" baseline="0">
        <a:solidFill>
          <a:schemeClr val="tx1"/>
        </a:solidFill>
        <a:latin typeface="+mn-lt"/>
        <a:ea typeface="+mn-ea"/>
        <a:cs typeface="Arial" pitchFamily="34" charset="0"/>
      </a:defRPr>
    </a:lvl3pPr>
    <a:lvl4pPr marL="688975" indent="-173038"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4pPr>
    <a:lvl5pPr marL="860425" indent="-165100"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8186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Users Progr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2014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sp>
        <p:nvSpPr>
          <p:cNvPr id="4" name="Content Placeholder 3"/>
          <p:cNvSpPr>
            <a:spLocks noGrp="1"/>
          </p:cNvSpPr>
          <p:nvPr>
            <p:ph sz="quarter" idx="11" hasCustomPrompt="1"/>
          </p:nvPr>
        </p:nvSpPr>
        <p:spPr>
          <a:xfrm>
            <a:off x="626364" y="773321"/>
            <a:ext cx="7891272" cy="3885991"/>
          </a:xfrm>
        </p:spPr>
        <p:txBody>
          <a:bodyPr wrap="square" anchor="t" anchorCtr="0">
            <a:norm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TextBox 4"/>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
        <p:nvSpPr>
          <p:cNvPr id="7" name="TextBox 6"/>
          <p:cNvSpPr txBox="1"/>
          <p:nvPr userDrawn="1"/>
        </p:nvSpPr>
        <p:spPr>
          <a:xfrm>
            <a:off x="8489992" y="53524"/>
            <a:ext cx="654008" cy="276999"/>
          </a:xfrm>
          <a:prstGeom prst="rect">
            <a:avLst/>
          </a:prstGeom>
          <a:noFill/>
        </p:spPr>
        <p:txBody>
          <a:bodyPr wrap="square" rtlCol="0">
            <a:spAutoFit/>
          </a:bodyPr>
          <a:lstStyle/>
          <a:p>
            <a:r>
              <a:rPr lang="en-US" sz="1200" b="1" dirty="0">
                <a:solidFill>
                  <a:schemeClr val="bg1"/>
                </a:solidFill>
              </a:rPr>
              <a:t>#SASGF</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8494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Slide Photo Users Progr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2999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mage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7272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Tree>
    <p:extLst>
      <p:ext uri="{BB962C8B-B14F-4D97-AF65-F5344CB8AC3E}">
        <p14:creationId xmlns:p14="http://schemas.microsoft.com/office/powerpoint/2010/main" val="7637230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Horizont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Tree>
    <p:extLst>
      <p:ext uri="{BB962C8B-B14F-4D97-AF65-F5344CB8AC3E}">
        <p14:creationId xmlns:p14="http://schemas.microsoft.com/office/powerpoint/2010/main" val="40821588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009397"/>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Tree>
    <p:extLst>
      <p:ext uri="{BB962C8B-B14F-4D97-AF65-F5344CB8AC3E}">
        <p14:creationId xmlns:p14="http://schemas.microsoft.com/office/powerpoint/2010/main" val="13082612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rgbClr val="009397"/>
                </a:solidFill>
                <a:latin typeface="+mj-lt"/>
              </a:defRPr>
            </a:lvl1pPr>
          </a:lstStyle>
          <a:p>
            <a:pPr lvl="0"/>
            <a:r>
              <a:rPr lang="en-US" dirty="0"/>
              <a:t>Click to edit subtitle</a:t>
            </a:r>
          </a:p>
        </p:txBody>
      </p:sp>
    </p:spTree>
    <p:extLst>
      <p:ext uri="{BB962C8B-B14F-4D97-AF65-F5344CB8AC3E}">
        <p14:creationId xmlns:p14="http://schemas.microsoft.com/office/powerpoint/2010/main" val="19183242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Tree>
    <p:extLst>
      <p:ext uri="{BB962C8B-B14F-4D97-AF65-F5344CB8AC3E}">
        <p14:creationId xmlns:p14="http://schemas.microsoft.com/office/powerpoint/2010/main" val="8590694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009397"/>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defRPr sz="2400" baseline="0">
                <a:solidFill>
                  <a:schemeClr val="tx2"/>
                </a:solidFill>
                <a:latin typeface="+mn-lt"/>
              </a:defRPr>
            </a:lvl1pPr>
            <a:lvl2pPr>
              <a:defRPr sz="2000" baseline="0">
                <a:latin typeface="+mn-lt"/>
              </a:defRPr>
            </a:lvl2pPr>
            <a:lvl3pPr>
              <a:defRPr sz="16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8" name="Content Placeholder 3"/>
          <p:cNvSpPr>
            <a:spLocks noGrp="1"/>
          </p:cNvSpPr>
          <p:nvPr>
            <p:ph sz="quarter" idx="10" hasCustomPrompt="1"/>
          </p:nvPr>
        </p:nvSpPr>
        <p:spPr>
          <a:xfrm>
            <a:off x="4631436" y="1014984"/>
            <a:ext cx="3886200" cy="3639312"/>
          </a:xfrm>
        </p:spPr>
        <p:txBody>
          <a:bodyPr wrap="square" anchor="t" anchorCtr="0">
            <a:normAutofit/>
          </a:bodyPr>
          <a:lstStyle>
            <a:lvl1pPr>
              <a:defRPr sz="2400" baseline="0">
                <a:solidFill>
                  <a:schemeClr val="tx2"/>
                </a:solidFill>
                <a:latin typeface="+mn-lt"/>
              </a:defRPr>
            </a:lvl1pPr>
            <a:lvl2pPr>
              <a:defRPr sz="2000" baseline="0">
                <a:latin typeface="+mn-lt"/>
              </a:defRPr>
            </a:lvl2pPr>
            <a:lvl3pPr>
              <a:defRPr sz="16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Tree>
    <p:extLst>
      <p:ext uri="{BB962C8B-B14F-4D97-AF65-F5344CB8AC3E}">
        <p14:creationId xmlns:p14="http://schemas.microsoft.com/office/powerpoint/2010/main" val="25941315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pPr lvl="0"/>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7" name="TextBox 6"/>
          <p:cNvSpPr txBox="1"/>
          <p:nvPr userDrawn="1"/>
        </p:nvSpPr>
        <p:spPr>
          <a:xfrm>
            <a:off x="0" y="20635782"/>
            <a:ext cx="37490400" cy="615553"/>
          </a:xfrm>
          <a:prstGeom prst="rect">
            <a:avLst/>
          </a:prstGeom>
          <a:noFill/>
        </p:spPr>
        <p:txBody>
          <a:bodyPr wrap="square" rtlCol="0">
            <a:spAutoFit/>
          </a:bodyPr>
          <a:lstStyle/>
          <a:p>
            <a:pPr algn="ctr"/>
            <a:r>
              <a:rPr lang="en-US" sz="1600" dirty="0">
                <a:solidFill>
                  <a:schemeClr val="bg1"/>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endParaRPr lang="en-US" sz="1800" dirty="0">
              <a:solidFill>
                <a:schemeClr val="bg1"/>
              </a:solidFill>
            </a:endParaRPr>
          </a:p>
        </p:txBody>
      </p:sp>
      <p:sp>
        <p:nvSpPr>
          <p:cNvPr id="8" name="TextBox 7"/>
          <p:cNvSpPr txBox="1"/>
          <p:nvPr userDrawn="1"/>
        </p:nvSpPr>
        <p:spPr>
          <a:xfrm>
            <a:off x="152400" y="20788182"/>
            <a:ext cx="37490400" cy="615553"/>
          </a:xfrm>
          <a:prstGeom prst="rect">
            <a:avLst/>
          </a:prstGeom>
          <a:noFill/>
        </p:spPr>
        <p:txBody>
          <a:bodyPr wrap="square" rtlCol="0">
            <a:spAutoFit/>
          </a:bodyPr>
          <a:lstStyle/>
          <a:p>
            <a:pPr algn="ctr"/>
            <a:r>
              <a:rPr lang="en-US" sz="1600" dirty="0">
                <a:solidFill>
                  <a:schemeClr val="bg1"/>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endParaRPr lang="en-US" sz="1800" dirty="0">
              <a:solidFill>
                <a:schemeClr val="bg1"/>
              </a:solidFill>
            </a:endParaRPr>
          </a:p>
        </p:txBody>
      </p:sp>
      <p:sp>
        <p:nvSpPr>
          <p:cNvPr id="4" name="TextBox 3"/>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
        <p:nvSpPr>
          <p:cNvPr id="12" name="TextBox 11"/>
          <p:cNvSpPr txBox="1"/>
          <p:nvPr userDrawn="1"/>
        </p:nvSpPr>
        <p:spPr>
          <a:xfrm>
            <a:off x="8489992" y="53524"/>
            <a:ext cx="654008" cy="276999"/>
          </a:xfrm>
          <a:prstGeom prst="rect">
            <a:avLst/>
          </a:prstGeom>
          <a:noFill/>
        </p:spPr>
        <p:txBody>
          <a:bodyPr wrap="square" rtlCol="0">
            <a:spAutoFit/>
          </a:bodyPr>
          <a:lstStyle/>
          <a:p>
            <a:r>
              <a:rPr lang="en-US" sz="1200" b="1" dirty="0">
                <a:solidFill>
                  <a:srgbClr val="009397"/>
                </a:solidFill>
              </a:rPr>
              <a:t>#SASGF</a:t>
            </a:r>
          </a:p>
        </p:txBody>
      </p:sp>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985" r:id="rId1"/>
    <p:sldLayoutId id="2147483984" r:id="rId2"/>
    <p:sldLayoutId id="2147483936" r:id="rId3"/>
    <p:sldLayoutId id="2147483983" r:id="rId4"/>
    <p:sldLayoutId id="2147483986" r:id="rId5"/>
    <p:sldLayoutId id="2147483927" r:id="rId6"/>
    <p:sldLayoutId id="2147483928" r:id="rId7"/>
    <p:sldLayoutId id="2147483929" r:id="rId8"/>
    <p:sldLayoutId id="2147483930" r:id="rId9"/>
    <p:sldLayoutId id="2147483980" r:id="rId10"/>
    <p:sldLayoutId id="2147483935" r:id="rId11"/>
    <p:sldLayoutId id="2147483987" r:id="rId12"/>
    <p:sldLayoutId id="2147483941" r:id="rId13"/>
  </p:sldLayoutIdLst>
  <p:transition>
    <p:fade/>
  </p:transition>
  <p:hf sldNum="0" hdr="0" ftr="0" dt="0"/>
  <p:txStyles>
    <p:title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accent3"/>
        </a:buClr>
        <a:buSzPct val="80000"/>
        <a:buFont typeface="Arial" pitchFamily="34" charset="0"/>
        <a:buChar char="•"/>
        <a:tabLst/>
        <a:defRPr sz="2400" kern="1200" baseline="0">
          <a:solidFill>
            <a:schemeClr val="tx2"/>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2"/>
        </a:buClr>
        <a:buSzPct val="100000"/>
        <a:buFont typeface="Arial" charset="0"/>
        <a:buChar char="•"/>
        <a:defRPr sz="1800" kern="1200" baseline="0">
          <a:solidFill>
            <a:schemeClr val="tx2"/>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8479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Capabilities of Ideal Tool</a:t>
            </a:r>
            <a:endParaRPr lang="en-US" dirty="0"/>
          </a:p>
        </p:txBody>
      </p:sp>
      <p:sp>
        <p:nvSpPr>
          <p:cNvPr id="4" name="Content Placeholder 3"/>
          <p:cNvSpPr>
            <a:spLocks noGrp="1"/>
          </p:cNvSpPr>
          <p:nvPr>
            <p:ph sz="quarter" idx="11"/>
          </p:nvPr>
        </p:nvSpPr>
        <p:spPr>
          <a:xfrm>
            <a:off x="626364" y="1016459"/>
            <a:ext cx="3742436" cy="3642853"/>
          </a:xfrm>
        </p:spPr>
        <p:txBody>
          <a:bodyPr>
            <a:normAutofit fontScale="70000" lnSpcReduction="20000"/>
          </a:bodyPr>
          <a:lstStyle/>
          <a:p>
            <a:r>
              <a:rPr lang="en-US" dirty="0" smtClean="0"/>
              <a:t>Color coding, formatting, organization of existing tools</a:t>
            </a:r>
          </a:p>
          <a:p>
            <a:r>
              <a:rPr lang="en-US" dirty="0" smtClean="0"/>
              <a:t>Documentation and report writing organically coexist with coding</a:t>
            </a:r>
          </a:p>
          <a:p>
            <a:r>
              <a:rPr lang="en-US" dirty="0" smtClean="0"/>
              <a:t>Streamline the process of:</a:t>
            </a:r>
          </a:p>
          <a:p>
            <a:pPr lvl="1"/>
            <a:r>
              <a:rPr lang="en-US" dirty="0" smtClean="0"/>
              <a:t>Exploratory data analysis</a:t>
            </a:r>
          </a:p>
          <a:p>
            <a:pPr lvl="1"/>
            <a:r>
              <a:rPr lang="en-US" dirty="0" smtClean="0"/>
              <a:t>Data science</a:t>
            </a:r>
          </a:p>
          <a:p>
            <a:pPr lvl="1"/>
            <a:r>
              <a:rPr lang="en-US" dirty="0" smtClean="0"/>
              <a:t>Research</a:t>
            </a:r>
          </a:p>
          <a:p>
            <a:pPr lvl="1"/>
            <a:r>
              <a:rPr lang="en-US" dirty="0" smtClean="0"/>
              <a:t>Analytics</a:t>
            </a:r>
          </a:p>
          <a:p>
            <a:pPr lvl="1"/>
            <a:r>
              <a:rPr lang="en-US" dirty="0" smtClean="0"/>
              <a:t>And more!</a:t>
            </a:r>
          </a:p>
          <a:p>
            <a:r>
              <a:rPr lang="en-US" dirty="0" smtClean="0"/>
              <a:t>Bonus: easily installable and accessible across variety of hardware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899" y="871448"/>
            <a:ext cx="3149601" cy="3149601"/>
          </a:xfrm>
          <a:prstGeom prst="rect">
            <a:avLst/>
          </a:prstGeom>
        </p:spPr>
      </p:pic>
    </p:spTree>
    <p:extLst>
      <p:ext uri="{BB962C8B-B14F-4D97-AF65-F5344CB8AC3E}">
        <p14:creationId xmlns:p14="http://schemas.microsoft.com/office/powerpoint/2010/main" val="35953170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Cue the </a:t>
            </a:r>
            <a:r>
              <a:rPr lang="en-US" dirty="0" err="1" smtClean="0"/>
              <a:t>Jupyter</a:t>
            </a:r>
            <a:r>
              <a:rPr lang="en-US" dirty="0" smtClean="0"/>
              <a:t> Project</a:t>
            </a:r>
            <a:endParaRPr lang="en-US" dirty="0"/>
          </a:p>
        </p:txBody>
      </p:sp>
      <p:sp>
        <p:nvSpPr>
          <p:cNvPr id="4" name="Content Placeholder 3"/>
          <p:cNvSpPr>
            <a:spLocks noGrp="1"/>
          </p:cNvSpPr>
          <p:nvPr>
            <p:ph sz="quarter" idx="11"/>
          </p:nvPr>
        </p:nvSpPr>
        <p:spPr/>
        <p:txBody>
          <a:bodyPr/>
          <a:lstStyle/>
          <a:p>
            <a:r>
              <a:rPr lang="en-US" dirty="0" smtClean="0"/>
              <a:t>Supports over 40 software languages!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4660" y="1915941"/>
            <a:ext cx="6834679" cy="1843888"/>
          </a:xfrm>
          <a:prstGeom prst="rect">
            <a:avLst/>
          </a:prstGeom>
        </p:spPr>
      </p:pic>
    </p:spTree>
    <p:extLst>
      <p:ext uri="{BB962C8B-B14F-4D97-AF65-F5344CB8AC3E}">
        <p14:creationId xmlns:p14="http://schemas.microsoft.com/office/powerpoint/2010/main" val="25490824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May Be…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64" y="1343051"/>
            <a:ext cx="3725078" cy="24800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047" y="1343051"/>
            <a:ext cx="3243399" cy="2547564"/>
          </a:xfrm>
          <a:prstGeom prst="rect">
            <a:avLst/>
          </a:prstGeom>
        </p:spPr>
      </p:pic>
    </p:spTree>
    <p:extLst>
      <p:ext uri="{BB962C8B-B14F-4D97-AF65-F5344CB8AC3E}">
        <p14:creationId xmlns:p14="http://schemas.microsoft.com/office/powerpoint/2010/main" val="1986934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a:t>
            </a:r>
            <a:r>
              <a:rPr lang="en-US" dirty="0" err="1" smtClean="0"/>
              <a:t>Jupyter</a:t>
            </a:r>
            <a:r>
              <a:rPr lang="en-US" dirty="0" smtClean="0"/>
              <a:t> Notebooks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255" y="3374602"/>
            <a:ext cx="4341995" cy="8071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53" y="816569"/>
            <a:ext cx="7631183" cy="2081802"/>
          </a:xfrm>
          <a:prstGeom prst="rect">
            <a:avLst/>
          </a:prstGeom>
        </p:spPr>
      </p:pic>
    </p:spTree>
    <p:extLst>
      <p:ext uri="{BB962C8B-B14F-4D97-AF65-F5344CB8AC3E}">
        <p14:creationId xmlns:p14="http://schemas.microsoft.com/office/powerpoint/2010/main" val="2432122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 of </a:t>
            </a:r>
            <a:r>
              <a:rPr lang="en-US" dirty="0" err="1" smtClean="0"/>
              <a:t>Jupyter</a:t>
            </a:r>
            <a:r>
              <a:rPr lang="en-US" dirty="0" smtClean="0"/>
              <a:t> via SAS University Edition</a:t>
            </a:r>
            <a:endParaRPr lang="en-US" dirty="0"/>
          </a:p>
        </p:txBody>
      </p:sp>
      <p:sp>
        <p:nvSpPr>
          <p:cNvPr id="4" name="Content Placeholder 3"/>
          <p:cNvSpPr>
            <a:spLocks noGrp="1"/>
          </p:cNvSpPr>
          <p:nvPr>
            <p:ph sz="quarter" idx="1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b="1" dirty="0" smtClean="0"/>
              <a:t>Live Demo!</a:t>
            </a:r>
            <a:endParaRPr lang="en-US" b="1" dirty="0"/>
          </a:p>
        </p:txBody>
      </p:sp>
    </p:spTree>
    <p:extLst>
      <p:ext uri="{BB962C8B-B14F-4D97-AF65-F5344CB8AC3E}">
        <p14:creationId xmlns:p14="http://schemas.microsoft.com/office/powerpoint/2010/main" val="15476631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err="1" smtClean="0"/>
              <a:t>Jupyer</a:t>
            </a:r>
            <a:r>
              <a:rPr lang="en-US" dirty="0" smtClean="0"/>
              <a:t> Summary Part I</a:t>
            </a:r>
            <a:endParaRPr lang="en-US" dirty="0"/>
          </a:p>
        </p:txBody>
      </p:sp>
      <p:sp>
        <p:nvSpPr>
          <p:cNvPr id="4" name="Content Placeholder 3"/>
          <p:cNvSpPr>
            <a:spLocks noGrp="1"/>
          </p:cNvSpPr>
          <p:nvPr>
            <p:ph sz="quarter" idx="11"/>
          </p:nvPr>
        </p:nvSpPr>
        <p:spPr/>
        <p:txBody>
          <a:bodyPr>
            <a:normAutofit lnSpcReduction="10000"/>
          </a:bodyPr>
          <a:lstStyle/>
          <a:p>
            <a:r>
              <a:rPr lang="en-US" dirty="0"/>
              <a:t>Web application enabling creation of documents that contain live code, equations, visualizations and explanatory text.</a:t>
            </a:r>
          </a:p>
          <a:p>
            <a:r>
              <a:rPr lang="en-US" dirty="0"/>
              <a:t>Over 40 languages are supported including SAS, Python, and R.</a:t>
            </a:r>
          </a:p>
          <a:p>
            <a:r>
              <a:rPr lang="en-US" dirty="0"/>
              <a:t>Code within the notebook can produce rich output such as images, videos, </a:t>
            </a:r>
            <a:r>
              <a:rPr lang="en-US" dirty="0" err="1"/>
              <a:t>LaTeX</a:t>
            </a:r>
            <a:r>
              <a:rPr lang="en-US" dirty="0"/>
              <a:t> and JavaScript.</a:t>
            </a:r>
          </a:p>
          <a:p>
            <a:r>
              <a:rPr lang="en-US" dirty="0"/>
              <a:t>Interactive widgets can be used to manipulate and visualize data in real time.</a:t>
            </a:r>
          </a:p>
          <a:p>
            <a:pPr marL="0" indent="0">
              <a:buNone/>
            </a:pPr>
            <a:endParaRPr lang="en-US" dirty="0"/>
          </a:p>
        </p:txBody>
      </p:sp>
    </p:spTree>
    <p:extLst>
      <p:ext uri="{BB962C8B-B14F-4D97-AF65-F5344CB8AC3E}">
        <p14:creationId xmlns:p14="http://schemas.microsoft.com/office/powerpoint/2010/main" val="35749837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err="1" smtClean="0"/>
              <a:t>Jupyter</a:t>
            </a:r>
            <a:r>
              <a:rPr lang="en-US" dirty="0" smtClean="0"/>
              <a:t> Summary Part II</a:t>
            </a:r>
            <a:endParaRPr lang="en-US" dirty="0"/>
          </a:p>
        </p:txBody>
      </p:sp>
      <p:sp>
        <p:nvSpPr>
          <p:cNvPr id="4" name="Content Placeholder 3"/>
          <p:cNvSpPr>
            <a:spLocks noGrp="1"/>
          </p:cNvSpPr>
          <p:nvPr>
            <p:ph sz="quarter" idx="11"/>
          </p:nvPr>
        </p:nvSpPr>
        <p:spPr>
          <a:xfrm>
            <a:off x="626364" y="1016459"/>
            <a:ext cx="3602736" cy="3642853"/>
          </a:xfrm>
        </p:spPr>
        <p:txBody>
          <a:bodyPr/>
          <a:lstStyle/>
          <a:p>
            <a:r>
              <a:rPr lang="en-US" dirty="0" err="1" smtClean="0"/>
              <a:t>Nbviewer</a:t>
            </a:r>
            <a:endParaRPr lang="en-US" dirty="0" smtClean="0"/>
          </a:p>
          <a:p>
            <a:r>
              <a:rPr lang="en-US" dirty="0" smtClean="0"/>
              <a:t>GitHub</a:t>
            </a:r>
          </a:p>
          <a:p>
            <a:r>
              <a:rPr lang="en-US" b="1" dirty="0" smtClean="0"/>
              <a:t>Binder</a:t>
            </a:r>
          </a:p>
          <a:p>
            <a:r>
              <a:rPr lang="en-US" dirty="0" err="1" smtClean="0"/>
              <a:t>JupyterHub</a:t>
            </a:r>
            <a:r>
              <a:rPr lang="en-US" dirty="0" smtClean="0"/>
              <a:t> (for organizations)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7703" y="1016459"/>
            <a:ext cx="4589933" cy="3241160"/>
          </a:xfrm>
          <a:prstGeom prst="rect">
            <a:avLst/>
          </a:prstGeom>
        </p:spPr>
      </p:pic>
    </p:spTree>
    <p:extLst>
      <p:ext uri="{BB962C8B-B14F-4D97-AF65-F5344CB8AC3E}">
        <p14:creationId xmlns:p14="http://schemas.microsoft.com/office/powerpoint/2010/main" val="13163644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Ease of Use</a:t>
            </a:r>
            <a:endParaRPr lang="en-US" dirty="0"/>
          </a:p>
        </p:txBody>
      </p:sp>
      <p:sp>
        <p:nvSpPr>
          <p:cNvPr id="4" name="Content Placeholder 3"/>
          <p:cNvSpPr>
            <a:spLocks noGrp="1"/>
          </p:cNvSpPr>
          <p:nvPr>
            <p:ph sz="quarter" idx="11"/>
          </p:nvPr>
        </p:nvSpPr>
        <p:spPr/>
        <p:txBody>
          <a:bodyPr/>
          <a:lstStyle/>
          <a:p>
            <a:r>
              <a:rPr lang="en-US" dirty="0"/>
              <a:t>From personal use to </a:t>
            </a:r>
            <a:r>
              <a:rPr lang="en-US" dirty="0" err="1"/>
              <a:t>JupyterHub</a:t>
            </a:r>
            <a:r>
              <a:rPr lang="en-US" dirty="0"/>
              <a:t> for organizations, </a:t>
            </a:r>
            <a:r>
              <a:rPr lang="en-US" dirty="0" err="1"/>
              <a:t>Jupyter</a:t>
            </a:r>
            <a:r>
              <a:rPr lang="en-US" dirty="0"/>
              <a:t> Notebooks make statistical computing easier to do AND share than ever before!</a:t>
            </a:r>
          </a:p>
          <a:p>
            <a:pPr marL="0" indent="0" algn="ctr">
              <a:buNone/>
            </a:pPr>
            <a:r>
              <a:rPr lang="en-US" i="1" dirty="0"/>
              <a:t>“The need to minimize </a:t>
            </a:r>
            <a:r>
              <a:rPr lang="en-US" i="1" u="sng" dirty="0"/>
              <a:t>thought-to-execution friction</a:t>
            </a:r>
            <a:r>
              <a:rPr lang="en-US" i="1" dirty="0"/>
              <a:t> is probably the single biggest productivity requirement in corporate America.”</a:t>
            </a:r>
            <a:endParaRPr lang="en-US" dirty="0"/>
          </a:p>
          <a:p>
            <a:r>
              <a:rPr lang="en-US" dirty="0" err="1"/>
              <a:t>Jupyter</a:t>
            </a:r>
            <a:r>
              <a:rPr lang="en-US" dirty="0"/>
              <a:t> Notebooks let us take a GIANT leap toward achieving this when it comes to data science and statistical computing.</a:t>
            </a:r>
          </a:p>
          <a:p>
            <a:endParaRPr lang="en-US" dirty="0"/>
          </a:p>
        </p:txBody>
      </p:sp>
    </p:spTree>
    <p:extLst>
      <p:ext uri="{BB962C8B-B14F-4D97-AF65-F5344CB8AC3E}">
        <p14:creationId xmlns:p14="http://schemas.microsoft.com/office/powerpoint/2010/main" val="4866251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The Tool We Need and Deserve</a:t>
            </a:r>
            <a:endParaRPr lang="en-US" dirty="0"/>
          </a:p>
        </p:txBody>
      </p:sp>
      <p:sp>
        <p:nvSpPr>
          <p:cNvPr id="4" name="Content Placeholder 3"/>
          <p:cNvSpPr>
            <a:spLocks noGrp="1"/>
          </p:cNvSpPr>
          <p:nvPr>
            <p:ph sz="quarter" idx="11"/>
          </p:nvPr>
        </p:nvSpPr>
        <p:spPr/>
        <p:txBody>
          <a:bodyPr/>
          <a:lstStyle/>
          <a:p>
            <a:r>
              <a:rPr lang="en-US" dirty="0" err="1"/>
              <a:t>Jupyter</a:t>
            </a:r>
            <a:r>
              <a:rPr lang="en-US" dirty="0"/>
              <a:t> Notebooks</a:t>
            </a:r>
          </a:p>
          <a:p>
            <a:pPr lvl="1"/>
            <a:r>
              <a:rPr lang="en-US" dirty="0"/>
              <a:t>A single vehicle for live code, text and images.</a:t>
            </a:r>
          </a:p>
          <a:p>
            <a:pPr lvl="1"/>
            <a:r>
              <a:rPr lang="en-US" dirty="0"/>
              <a:t>Dynamic documents that enhance statistical computing and statistical communication.</a:t>
            </a:r>
          </a:p>
          <a:p>
            <a:pPr lvl="1"/>
            <a:r>
              <a:rPr lang="en-US" dirty="0"/>
              <a:t>Streamline the analytics process</a:t>
            </a:r>
          </a:p>
          <a:p>
            <a:pPr lvl="2"/>
            <a:r>
              <a:rPr lang="en-US" dirty="0"/>
              <a:t>The color coding, formatting and organization of your favorite editor</a:t>
            </a:r>
          </a:p>
          <a:p>
            <a:pPr lvl="2"/>
            <a:r>
              <a:rPr lang="en-US" dirty="0"/>
              <a:t>Report writing capabilities</a:t>
            </a:r>
          </a:p>
          <a:p>
            <a:pPr lvl="2"/>
            <a:r>
              <a:rPr lang="en-US" dirty="0"/>
              <a:t>The integration and synthesis of these things into a single environment</a:t>
            </a:r>
          </a:p>
          <a:p>
            <a:pPr marL="0" indent="0">
              <a:buNone/>
            </a:pPr>
            <a:endParaRPr lang="en-US" dirty="0"/>
          </a:p>
        </p:txBody>
      </p:sp>
    </p:spTree>
    <p:extLst>
      <p:ext uri="{BB962C8B-B14F-4D97-AF65-F5344CB8AC3E}">
        <p14:creationId xmlns:p14="http://schemas.microsoft.com/office/powerpoint/2010/main" val="34690020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6C241F-B73E-6445-845C-99B663725675}"/>
              </a:ext>
            </a:extLst>
          </p:cNvPr>
          <p:cNvSpPr>
            <a:spLocks noGrp="1"/>
          </p:cNvSpPr>
          <p:nvPr>
            <p:ph type="title"/>
          </p:nvPr>
        </p:nvSpPr>
        <p:spPr>
          <a:xfrm>
            <a:off x="0" y="1428529"/>
            <a:ext cx="9144000" cy="584775"/>
          </a:xfrm>
        </p:spPr>
        <p:txBody>
          <a:bodyPr/>
          <a:lstStyle/>
          <a:p>
            <a:r>
              <a:rPr lang="en-US" dirty="0"/>
              <a:t>Thank you!</a:t>
            </a:r>
          </a:p>
        </p:txBody>
      </p:sp>
      <p:sp>
        <p:nvSpPr>
          <p:cNvPr id="6" name="Text Placeholder 5">
            <a:extLst>
              <a:ext uri="{FF2B5EF4-FFF2-40B4-BE49-F238E27FC236}">
                <a16:creationId xmlns:a16="http://schemas.microsoft.com/office/drawing/2014/main" id="{38FD369E-4992-2943-8AA1-2D63EE13FB4B}"/>
              </a:ext>
            </a:extLst>
          </p:cNvPr>
          <p:cNvSpPr>
            <a:spLocks noGrp="1"/>
          </p:cNvSpPr>
          <p:nvPr>
            <p:ph type="body" sz="quarter" idx="10"/>
          </p:nvPr>
        </p:nvSpPr>
        <p:spPr>
          <a:xfrm>
            <a:off x="0" y="2009355"/>
            <a:ext cx="9144000" cy="3219343"/>
          </a:xfrm>
        </p:spPr>
        <p:txBody>
          <a:bodyPr/>
          <a:lstStyle/>
          <a:p>
            <a:r>
              <a:rPr lang="en-US" dirty="0"/>
              <a:t>Contact Information</a:t>
            </a:r>
            <a:br>
              <a:rPr lang="en-US" dirty="0"/>
            </a:br>
            <a:r>
              <a:rPr lang="en-US" dirty="0" smtClean="0"/>
              <a:t>hglanz@calpoly.edu</a:t>
            </a:r>
          </a:p>
          <a:p>
            <a:r>
              <a:rPr lang="en-US" dirty="0" smtClean="0"/>
              <a:t>Twitter: @</a:t>
            </a:r>
            <a:r>
              <a:rPr lang="en-US" dirty="0" err="1" smtClean="0"/>
              <a:t>hglanz</a:t>
            </a:r>
            <a:endParaRPr lang="en-US" dirty="0" smtClean="0"/>
          </a:p>
          <a:p>
            <a:r>
              <a:rPr lang="en-US" dirty="0" smtClean="0"/>
              <a:t>Talk Materials: </a:t>
            </a:r>
          </a:p>
          <a:p>
            <a:r>
              <a:rPr lang="en-US" dirty="0"/>
              <a:t>https://github.com/hglanz/SGF2020_JupyterHOW_Glanz</a:t>
            </a:r>
            <a:endParaRPr lang="en-US" dirty="0"/>
          </a:p>
          <a:p>
            <a:endParaRPr lang="en-US" dirty="0"/>
          </a:p>
          <a:p>
            <a:r>
              <a:rPr lang="en-US" sz="3200" dirty="0"/>
              <a:t>Reminder:</a:t>
            </a:r>
            <a:r>
              <a:rPr lang="en-US" dirty="0"/>
              <a:t/>
            </a:r>
            <a:br>
              <a:rPr lang="en-US" dirty="0"/>
            </a:br>
            <a:r>
              <a:rPr lang="en-US" dirty="0"/>
              <a:t>Complete your session survey in the conference mobile app. </a:t>
            </a:r>
          </a:p>
          <a:p>
            <a:endParaRPr lang="en-US" dirty="0"/>
          </a:p>
        </p:txBody>
      </p:sp>
    </p:spTree>
    <p:extLst>
      <p:ext uri="{BB962C8B-B14F-4D97-AF65-F5344CB8AC3E}">
        <p14:creationId xmlns:p14="http://schemas.microsoft.com/office/powerpoint/2010/main" val="3917856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35019"/>
            <a:ext cx="9144000" cy="584775"/>
          </a:xfrm>
        </p:spPr>
        <p:txBody>
          <a:bodyPr/>
          <a:lstStyle/>
          <a:p>
            <a:r>
              <a:rPr lang="en-US" dirty="0" smtClean="0"/>
              <a:t>Using </a:t>
            </a:r>
            <a:r>
              <a:rPr lang="en-US" dirty="0" err="1" smtClean="0"/>
              <a:t>Jupyer</a:t>
            </a:r>
            <a:r>
              <a:rPr lang="en-US" dirty="0" smtClean="0"/>
              <a:t> to Boost Your Data Science Workflow</a:t>
            </a:r>
            <a:endParaRPr lang="en-US" dirty="0"/>
          </a:p>
        </p:txBody>
      </p:sp>
      <p:sp>
        <p:nvSpPr>
          <p:cNvPr id="5" name="Text Placeholder 4"/>
          <p:cNvSpPr>
            <a:spLocks noGrp="1"/>
          </p:cNvSpPr>
          <p:nvPr>
            <p:ph type="body" sz="quarter" idx="10"/>
          </p:nvPr>
        </p:nvSpPr>
        <p:spPr>
          <a:xfrm>
            <a:off x="0" y="2102930"/>
            <a:ext cx="9144000" cy="720454"/>
          </a:xfrm>
        </p:spPr>
        <p:txBody>
          <a:bodyPr/>
          <a:lstStyle/>
          <a:p>
            <a:r>
              <a:rPr lang="en-US" dirty="0" smtClean="0"/>
              <a:t>Hunter Glanz</a:t>
            </a:r>
            <a:endParaRPr lang="en-US" dirty="0"/>
          </a:p>
          <a:p>
            <a:r>
              <a:rPr lang="en-US" dirty="0" smtClean="0"/>
              <a:t>Cal Poly, San Luis Obispo, CA</a:t>
            </a:r>
            <a:endParaRPr lang="en-US" dirty="0"/>
          </a:p>
        </p:txBody>
      </p:sp>
    </p:spTree>
    <p:extLst>
      <p:ext uri="{BB962C8B-B14F-4D97-AF65-F5344CB8AC3E}">
        <p14:creationId xmlns:p14="http://schemas.microsoft.com/office/powerpoint/2010/main" val="4999150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6288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80DFE27A-E4CE-1E4B-829D-0EAB1DF8BA60}"/>
              </a:ext>
            </a:extLst>
          </p:cNvPr>
          <p:cNvSpPr>
            <a:spLocks noGrp="1"/>
          </p:cNvSpPr>
          <p:nvPr>
            <p:ph type="title"/>
          </p:nvPr>
        </p:nvSpPr>
        <p:spPr>
          <a:xfrm>
            <a:off x="1010024" y="1082577"/>
            <a:ext cx="7428753" cy="584775"/>
          </a:xfrm>
        </p:spPr>
        <p:txBody>
          <a:bodyPr/>
          <a:lstStyle/>
          <a:p>
            <a:pPr algn="l"/>
            <a:r>
              <a:rPr lang="en-US" dirty="0" smtClean="0"/>
              <a:t>Hunter Glanz</a:t>
            </a:r>
            <a:endParaRPr lang="en-US" dirty="0"/>
          </a:p>
        </p:txBody>
      </p:sp>
      <p:sp>
        <p:nvSpPr>
          <p:cNvPr id="9" name="Text Placeholder 4">
            <a:extLst>
              <a:ext uri="{FF2B5EF4-FFF2-40B4-BE49-F238E27FC236}">
                <a16:creationId xmlns:a16="http://schemas.microsoft.com/office/drawing/2014/main" id="{5236006A-F9B4-7D4A-96E5-7DE19DA416A4}"/>
              </a:ext>
            </a:extLst>
          </p:cNvPr>
          <p:cNvSpPr>
            <a:spLocks noGrp="1"/>
          </p:cNvSpPr>
          <p:nvPr>
            <p:ph type="body" sz="quarter" idx="10"/>
          </p:nvPr>
        </p:nvSpPr>
        <p:spPr>
          <a:xfrm>
            <a:off x="1010024" y="1663402"/>
            <a:ext cx="7428752" cy="1664302"/>
          </a:xfrm>
        </p:spPr>
        <p:txBody>
          <a:bodyPr/>
          <a:lstStyle/>
          <a:p>
            <a:r>
              <a:rPr lang="en-US" dirty="0"/>
              <a:t>Hunter Glanz is an Assistant Professor of Statistics and Data Science at California Polytechnic State University (Cal Poly), San Luis Obispo, California. He regularly teaches courses in Statistical Computing with SAS, R, and Python. He enjoys helping organize networking opportunities and hackathon events for students interested in Statistics and Data Science.</a:t>
            </a:r>
            <a:endParaRPr lang="en-US" dirty="0"/>
          </a:p>
        </p:txBody>
      </p:sp>
      <p:sp>
        <p:nvSpPr>
          <p:cNvPr id="4" name="Title 3">
            <a:extLst>
              <a:ext uri="{FF2B5EF4-FFF2-40B4-BE49-F238E27FC236}">
                <a16:creationId xmlns:a16="http://schemas.microsoft.com/office/drawing/2014/main" id="{F2888434-75C4-4E16-ACE7-AF69B214DCFC}"/>
              </a:ext>
            </a:extLst>
          </p:cNvPr>
          <p:cNvSpPr txBox="1">
            <a:spLocks/>
          </p:cNvSpPr>
          <p:nvPr/>
        </p:nvSpPr>
        <p:spPr>
          <a:xfrm>
            <a:off x="1013744" y="88326"/>
            <a:ext cx="7428753" cy="1077218"/>
          </a:xfrm>
          <a:prstGeom prst="rect">
            <a:avLst/>
          </a:prstGeom>
        </p:spPr>
        <p:txBody>
          <a:bodyPr vert="horz" wrap="square" lIns="91440" tIns="45720" rIns="91440" bIns="45720" rtlCol="0" anchor="b" anchorCtr="0">
            <a:spAutoFit/>
          </a:bodyPr>
          <a:lstStyle>
            <a:lvl1pPr algn="ctr" defTabSz="182880" rtl="0" eaLnBrk="1" latinLnBrk="0" hangingPunct="1">
              <a:spcBef>
                <a:spcPct val="0"/>
              </a:spcBef>
              <a:buNone/>
              <a:defRPr lang="en-US" sz="3200" kern="1200" cap="none" baseline="0">
                <a:solidFill>
                  <a:schemeClr val="bg1"/>
                </a:solidFill>
                <a:latin typeface="+mj-lt"/>
                <a:ea typeface="+mj-ea"/>
                <a:cs typeface="+mj-cs"/>
              </a:defRPr>
            </a:lvl1pPr>
          </a:lstStyle>
          <a:p>
            <a:pPr algn="l"/>
            <a:r>
              <a:rPr lang="en-US" dirty="0" smtClean="0"/>
              <a:t>Using </a:t>
            </a:r>
            <a:r>
              <a:rPr lang="en-US" dirty="0" err="1" smtClean="0"/>
              <a:t>Jupyter</a:t>
            </a:r>
            <a:r>
              <a:rPr lang="en-US" dirty="0" smtClean="0"/>
              <a:t> to Boost Your Data Scienc</a:t>
            </a:r>
            <a:r>
              <a:rPr lang="en-US" dirty="0" smtClean="0"/>
              <a:t>e Workflow</a:t>
            </a:r>
            <a:endParaRPr lang="en-US" dirty="0"/>
          </a:p>
        </p:txBody>
      </p:sp>
    </p:spTree>
    <p:extLst>
      <p:ext uri="{BB962C8B-B14F-4D97-AF65-F5344CB8AC3E}">
        <p14:creationId xmlns:p14="http://schemas.microsoft.com/office/powerpoint/2010/main" val="4947133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Aims/Themes of This Talk</a:t>
            </a:r>
            <a:endParaRPr lang="en-US" dirty="0"/>
          </a:p>
        </p:txBody>
      </p:sp>
      <p:sp>
        <p:nvSpPr>
          <p:cNvPr id="3" name="Content Placeholder 2"/>
          <p:cNvSpPr>
            <a:spLocks noGrp="1"/>
          </p:cNvSpPr>
          <p:nvPr>
            <p:ph sz="quarter" idx="11"/>
          </p:nvPr>
        </p:nvSpPr>
        <p:spPr/>
        <p:txBody>
          <a:bodyPr/>
          <a:lstStyle/>
          <a:p>
            <a:pPr marL="0" indent="0" algn="ctr">
              <a:buNone/>
            </a:pPr>
            <a:r>
              <a:rPr lang="en-US" dirty="0" smtClean="0"/>
              <a:t>Reproducibility</a:t>
            </a:r>
          </a:p>
          <a:p>
            <a:pPr marL="0" indent="0" algn="ctr">
              <a:buNone/>
            </a:pPr>
            <a:endParaRPr lang="en-US" dirty="0"/>
          </a:p>
          <a:p>
            <a:pPr marL="0" indent="0" algn="ctr">
              <a:buNone/>
            </a:pPr>
            <a:r>
              <a:rPr lang="en-US" dirty="0" smtClean="0"/>
              <a:t>And</a:t>
            </a:r>
          </a:p>
          <a:p>
            <a:pPr marL="0" indent="0" algn="ctr">
              <a:buNone/>
            </a:pPr>
            <a:endParaRPr lang="en-US" dirty="0"/>
          </a:p>
          <a:p>
            <a:pPr marL="0" indent="0" algn="ctr">
              <a:buNone/>
            </a:pPr>
            <a:r>
              <a:rPr lang="en-US" dirty="0" smtClean="0"/>
              <a:t>Integration of SAS with open source tools like </a:t>
            </a:r>
            <a:r>
              <a:rPr lang="en-US" dirty="0" err="1" smtClean="0"/>
              <a:t>Jupyter</a:t>
            </a:r>
            <a:endParaRPr lang="en-US" dirty="0"/>
          </a:p>
        </p:txBody>
      </p:sp>
    </p:spTree>
    <p:extLst>
      <p:ext uri="{BB962C8B-B14F-4D97-AF65-F5344CB8AC3E}">
        <p14:creationId xmlns:p14="http://schemas.microsoft.com/office/powerpoint/2010/main" val="16218913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Collaboration on Projects</a:t>
            </a:r>
            <a:endParaRPr lang="en-US" dirty="0"/>
          </a:p>
        </p:txBody>
      </p:sp>
      <p:sp>
        <p:nvSpPr>
          <p:cNvPr id="4" name="Content Placeholder 3"/>
          <p:cNvSpPr>
            <a:spLocks noGrp="1"/>
          </p:cNvSpPr>
          <p:nvPr>
            <p:ph sz="quarter" idx="11"/>
          </p:nvPr>
        </p:nvSpPr>
        <p:spPr/>
        <p:txBody>
          <a:bodyPr/>
          <a:lstStyle/>
          <a:p>
            <a:r>
              <a:rPr lang="en-US" dirty="0" smtClean="0"/>
              <a:t>Organized, but fragmented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1452158"/>
            <a:ext cx="6019800" cy="15716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550" y="3173412"/>
            <a:ext cx="6038850" cy="1485900"/>
          </a:xfrm>
          <a:prstGeom prst="rect">
            <a:avLst/>
          </a:prstGeom>
        </p:spPr>
      </p:pic>
    </p:spTree>
    <p:extLst>
      <p:ext uri="{BB962C8B-B14F-4D97-AF65-F5344CB8AC3E}">
        <p14:creationId xmlns:p14="http://schemas.microsoft.com/office/powerpoint/2010/main" val="1334357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is Similar between Academia and Industry</a:t>
            </a:r>
            <a:endParaRPr lang="en-US" dirty="0"/>
          </a:p>
        </p:txBody>
      </p:sp>
      <p:sp>
        <p:nvSpPr>
          <p:cNvPr id="4" name="Content Placeholder 3"/>
          <p:cNvSpPr>
            <a:spLocks noGrp="1"/>
          </p:cNvSpPr>
          <p:nvPr>
            <p:ph sz="quarter" idx="11"/>
          </p:nvPr>
        </p:nvSpPr>
        <p:spPr>
          <a:xfrm>
            <a:off x="626364" y="1016459"/>
            <a:ext cx="2993136" cy="3642853"/>
          </a:xfrm>
        </p:spPr>
        <p:txBody>
          <a:bodyPr>
            <a:normAutofit lnSpcReduction="10000"/>
          </a:bodyPr>
          <a:lstStyle/>
          <a:p>
            <a:r>
              <a:rPr lang="en-US" sz="2400" dirty="0" smtClean="0"/>
              <a:t>Clean, wrangle, manage data</a:t>
            </a:r>
          </a:p>
          <a:p>
            <a:r>
              <a:rPr lang="en-US" sz="2400" dirty="0" smtClean="0"/>
              <a:t>Summarize and visualize data</a:t>
            </a:r>
          </a:p>
          <a:p>
            <a:r>
              <a:rPr lang="en-US" sz="2400" dirty="0" smtClean="0"/>
              <a:t>Analyze and model</a:t>
            </a:r>
          </a:p>
          <a:p>
            <a:r>
              <a:rPr lang="en-US" sz="2400" dirty="0" smtClean="0"/>
              <a:t>Synthesize and report</a:t>
            </a:r>
          </a:p>
          <a:p>
            <a:endParaRPr lang="en-US" sz="2400" dirty="0"/>
          </a:p>
          <a:p>
            <a:pPr marL="0" indent="0" algn="ctr">
              <a:buNone/>
            </a:pPr>
            <a:r>
              <a:rPr lang="en-US" sz="2400" dirty="0" smtClean="0"/>
              <a:t>“Some” assembly required</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6917" y="863600"/>
            <a:ext cx="2466220" cy="3389312"/>
          </a:xfrm>
          <a:prstGeom prst="rect">
            <a:avLst/>
          </a:prstGeom>
        </p:spPr>
      </p:pic>
    </p:spTree>
    <p:extLst>
      <p:ext uri="{BB962C8B-B14F-4D97-AF65-F5344CB8AC3E}">
        <p14:creationId xmlns:p14="http://schemas.microsoft.com/office/powerpoint/2010/main" val="17936800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Deficiencies</a:t>
            </a:r>
            <a:endParaRPr lang="en-US" dirty="0"/>
          </a:p>
        </p:txBody>
      </p:sp>
      <p:sp>
        <p:nvSpPr>
          <p:cNvPr id="4" name="Content Placeholder 3"/>
          <p:cNvSpPr>
            <a:spLocks noGrp="1"/>
          </p:cNvSpPr>
          <p:nvPr>
            <p:ph sz="quarter" idx="11"/>
          </p:nvPr>
        </p:nvSpPr>
        <p:spPr>
          <a:xfrm>
            <a:off x="5270500" y="1016459"/>
            <a:ext cx="3247136" cy="3642853"/>
          </a:xfrm>
        </p:spPr>
        <p:txBody>
          <a:bodyPr>
            <a:normAutofit fontScale="92500"/>
          </a:bodyPr>
          <a:lstStyle/>
          <a:p>
            <a:r>
              <a:rPr lang="en-US" dirty="0" smtClean="0"/>
              <a:t>Fragmented collection of files:</a:t>
            </a:r>
          </a:p>
          <a:p>
            <a:pPr lvl="1"/>
            <a:r>
              <a:rPr lang="en-US" dirty="0" smtClean="0"/>
              <a:t>Code, text, images, data</a:t>
            </a:r>
          </a:p>
          <a:p>
            <a:r>
              <a:rPr lang="en-US" dirty="0" smtClean="0"/>
              <a:t>Communication, readability, reproducibility suffer</a:t>
            </a:r>
          </a:p>
          <a:p>
            <a:r>
              <a:rPr lang="en-US" dirty="0" smtClean="0"/>
              <a:t>Unnecessarily large distance between data and story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1016459"/>
            <a:ext cx="3595913" cy="3377275"/>
          </a:xfrm>
          <a:prstGeom prst="rect">
            <a:avLst/>
          </a:prstGeom>
        </p:spPr>
      </p:pic>
    </p:spTree>
    <p:extLst>
      <p:ext uri="{BB962C8B-B14F-4D97-AF65-F5344CB8AC3E}">
        <p14:creationId xmlns:p14="http://schemas.microsoft.com/office/powerpoint/2010/main" val="18372828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Anything Out There Work?</a:t>
            </a:r>
            <a:endParaRPr lang="en-US" dirty="0"/>
          </a:p>
        </p:txBody>
      </p:sp>
      <p:sp>
        <p:nvSpPr>
          <p:cNvPr id="4" name="Content Placeholder 3"/>
          <p:cNvSpPr>
            <a:spLocks noGrp="1"/>
          </p:cNvSpPr>
          <p:nvPr>
            <p:ph sz="quarter" idx="11"/>
          </p:nvPr>
        </p:nvSpPr>
        <p:spPr>
          <a:xfrm>
            <a:off x="626364" y="1016459"/>
            <a:ext cx="3564636" cy="3642853"/>
          </a:xfrm>
        </p:spPr>
        <p:txBody>
          <a:bodyPr/>
          <a:lstStyle/>
          <a:p>
            <a:r>
              <a:rPr lang="en-US" dirty="0" smtClean="0"/>
              <a:t>Making computing easier:</a:t>
            </a:r>
          </a:p>
          <a:p>
            <a:pPr lvl="1"/>
            <a:r>
              <a:rPr lang="en-US" dirty="0" smtClean="0"/>
              <a:t>IDEs and editors (</a:t>
            </a:r>
            <a:r>
              <a:rPr lang="en-US" dirty="0" err="1" smtClean="0"/>
              <a:t>emacs</a:t>
            </a:r>
            <a:r>
              <a:rPr lang="en-US" dirty="0" smtClean="0"/>
              <a:t>, Notebook++, Vim, SAS Studio, </a:t>
            </a:r>
            <a:r>
              <a:rPr lang="en-US" dirty="0" err="1" smtClean="0"/>
              <a:t>RStudio</a:t>
            </a:r>
            <a:r>
              <a:rPr lang="en-US" dirty="0" smtClean="0"/>
              <a:t>, etc.)</a:t>
            </a:r>
          </a:p>
          <a:p>
            <a:r>
              <a:rPr lang="en-US" dirty="0" smtClean="0"/>
              <a:t>Make report-writing easier</a:t>
            </a:r>
          </a:p>
          <a:p>
            <a:pPr lvl="1"/>
            <a:r>
              <a:rPr lang="en-US" dirty="0" smtClean="0"/>
              <a:t>SAS*, </a:t>
            </a:r>
            <a:r>
              <a:rPr lang="en-US" dirty="0" err="1" smtClean="0"/>
              <a:t>RStudio</a:t>
            </a:r>
            <a:r>
              <a:rPr lang="en-US" dirty="0" smtClean="0"/>
              <a:t>, </a:t>
            </a:r>
            <a:r>
              <a:rPr lang="en-US" dirty="0" err="1" smtClean="0"/>
              <a:t>LaTeX</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1156" y="3292924"/>
            <a:ext cx="3103617" cy="13663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900" y="879656"/>
            <a:ext cx="2281807" cy="2059684"/>
          </a:xfrm>
          <a:prstGeom prst="rect">
            <a:avLst/>
          </a:prstGeom>
        </p:spPr>
      </p:pic>
    </p:spTree>
    <p:extLst>
      <p:ext uri="{BB962C8B-B14F-4D97-AF65-F5344CB8AC3E}">
        <p14:creationId xmlns:p14="http://schemas.microsoft.com/office/powerpoint/2010/main" val="39936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Addresses Our Needs</a:t>
            </a:r>
            <a:endParaRPr lang="en-US" dirty="0"/>
          </a:p>
        </p:txBody>
      </p:sp>
      <p:sp>
        <p:nvSpPr>
          <p:cNvPr id="4" name="Content Placeholder 3"/>
          <p:cNvSpPr>
            <a:spLocks noGrp="1"/>
          </p:cNvSpPr>
          <p:nvPr>
            <p:ph sz="quarter" idx="11"/>
          </p:nvPr>
        </p:nvSpPr>
        <p:spPr>
          <a:xfrm>
            <a:off x="626364" y="1016459"/>
            <a:ext cx="3818636" cy="3642853"/>
          </a:xfrm>
        </p:spPr>
        <p:txBody>
          <a:bodyPr>
            <a:normAutofit fontScale="92500" lnSpcReduction="20000"/>
          </a:bodyPr>
          <a:lstStyle/>
          <a:p>
            <a:r>
              <a:rPr lang="en-US" dirty="0" smtClean="0"/>
              <a:t>IDEs/Editors</a:t>
            </a:r>
          </a:p>
          <a:p>
            <a:pPr lvl="1"/>
            <a:r>
              <a:rPr lang="en-US" dirty="0" smtClean="0"/>
              <a:t>SAS Studio and </a:t>
            </a:r>
            <a:r>
              <a:rPr lang="en-US" dirty="0" err="1" smtClean="0"/>
              <a:t>RStudio</a:t>
            </a:r>
            <a:endParaRPr lang="en-US" dirty="0" smtClean="0"/>
          </a:p>
          <a:p>
            <a:pPr lvl="2"/>
            <a:r>
              <a:rPr lang="en-US" dirty="0" smtClean="0"/>
              <a:t>Built-in documentation</a:t>
            </a:r>
          </a:p>
          <a:p>
            <a:pPr lvl="1"/>
            <a:r>
              <a:rPr lang="en-US" dirty="0" smtClean="0"/>
              <a:t>Color coding, formatting, etc.</a:t>
            </a:r>
          </a:p>
          <a:p>
            <a:r>
              <a:rPr lang="en-US" dirty="0" smtClean="0"/>
              <a:t>Documenting</a:t>
            </a:r>
          </a:p>
          <a:p>
            <a:pPr lvl="1"/>
            <a:r>
              <a:rPr lang="en-US" dirty="0" err="1" smtClean="0"/>
              <a:t>Rmarkdown</a:t>
            </a:r>
            <a:r>
              <a:rPr lang="en-US" dirty="0" smtClean="0"/>
              <a:t> &amp; Report-Writing Interface</a:t>
            </a:r>
          </a:p>
          <a:p>
            <a:pPr lvl="1"/>
            <a:r>
              <a:rPr lang="en-US" dirty="0" smtClean="0"/>
              <a:t>Highly customizable </a:t>
            </a:r>
            <a:r>
              <a:rPr lang="en-US" dirty="0" err="1" smtClean="0"/>
              <a:t>LaTeX</a:t>
            </a:r>
            <a:endParaRPr lang="en-US" dirty="0" smtClean="0"/>
          </a:p>
          <a:p>
            <a:pPr lvl="1"/>
            <a:endParaRPr lang="en-US" dirty="0"/>
          </a:p>
          <a:p>
            <a:pPr marL="182880" lvl="1" indent="0" algn="ctr">
              <a:buNone/>
            </a:pPr>
            <a:r>
              <a:rPr lang="en-US" i="1" dirty="0" smtClean="0"/>
              <a:t>None of these integrate coding and documentation!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7300" y="1016459"/>
            <a:ext cx="3083098" cy="3083098"/>
          </a:xfrm>
          <a:prstGeom prst="rect">
            <a:avLst/>
          </a:prstGeom>
        </p:spPr>
      </p:pic>
    </p:spTree>
    <p:extLst>
      <p:ext uri="{BB962C8B-B14F-4D97-AF65-F5344CB8AC3E}">
        <p14:creationId xmlns:p14="http://schemas.microsoft.com/office/powerpoint/2010/main" val="1234423398"/>
      </p:ext>
    </p:extLst>
  </p:cSld>
  <p:clrMapOvr>
    <a:masterClrMapping/>
  </p:clrMapOvr>
  <p:transition>
    <p:fade/>
  </p:transition>
</p:sld>
</file>

<file path=ppt/theme/theme1.xml><?xml version="1.0" encoding="utf-8"?>
<a:theme xmlns:a="http://schemas.openxmlformats.org/drawingml/2006/main" name="SAS Global Forum">
  <a:themeElements>
    <a:clrScheme name="Custom 4">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C1EFCE6E-4A51-8F45-86D3-D8C239ACF85F}" vid="{C711A0A3-BFA7-1C4B-88B4-5E2549CF554C}"/>
    </a:ext>
  </a:extLst>
</a:theme>
</file>

<file path=ppt/theme/theme2.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SAS-External-16x9</Template>
  <TotalTime>0</TotalTime>
  <Words>547</Words>
  <Application>Microsoft Office PowerPoint</Application>
  <PresentationFormat>On-screen Show (16:9)</PresentationFormat>
  <Paragraphs>89</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SAS Global Forum</vt:lpstr>
      <vt:lpstr>PowerPoint Presentation</vt:lpstr>
      <vt:lpstr>Using Jupyer to Boost Your Data Science Workflow</vt:lpstr>
      <vt:lpstr>Hunter Glanz</vt:lpstr>
      <vt:lpstr>Aims/Themes of This Talk</vt:lpstr>
      <vt:lpstr>Historical Collaboration on Projects</vt:lpstr>
      <vt:lpstr>Story is Similar between Academia and Industry</vt:lpstr>
      <vt:lpstr>Historical Deficiencies</vt:lpstr>
      <vt:lpstr>Does Anything Out There Work?</vt:lpstr>
      <vt:lpstr>Nothing Addresses Our Needs</vt:lpstr>
      <vt:lpstr>Capabilities of Ideal Tool</vt:lpstr>
      <vt:lpstr>Cue the Jupyter Project</vt:lpstr>
      <vt:lpstr>You May Be…</vt:lpstr>
      <vt:lpstr>Getting Started with Jupyter Notebooks</vt:lpstr>
      <vt:lpstr>Live Demo of Jupyter via SAS University Edition</vt:lpstr>
      <vt:lpstr>Project Jupyer Summary Part I</vt:lpstr>
      <vt:lpstr>Project Jupyter Summary Part II</vt:lpstr>
      <vt:lpstr>Conclusions: Ease of Use</vt:lpstr>
      <vt:lpstr>Conclusions: The Tool We Need and Deserve</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2017-01-12T19:36:50Z</dcterms:created>
  <dcterms:modified xsi:type="dcterms:W3CDTF">2020-02-08T20:54:33Z</dcterms:modified>
</cp:coreProperties>
</file>